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 Black"/>
      <p:bold r:id="rId40"/>
      <p:boldItalic r:id="rId41"/>
    </p:embeddedFont>
    <p:embeddedFont>
      <p:font typeface="Roboto Medium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Roboto 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.fntdata"/><Relationship Id="rId42" Type="http://schemas.openxmlformats.org/officeDocument/2006/relationships/font" Target="fonts/RobotoMedium-regular.fntdata"/><Relationship Id="rId41" Type="http://schemas.openxmlformats.org/officeDocument/2006/relationships/font" Target="fonts/RobotoBlack-boldItalic.fntdata"/><Relationship Id="rId44" Type="http://schemas.openxmlformats.org/officeDocument/2006/relationships/font" Target="fonts/RobotoMedium-italic.fntdata"/><Relationship Id="rId43" Type="http://schemas.openxmlformats.org/officeDocument/2006/relationships/font" Target="fonts/RobotoMedium-bold.fntdata"/><Relationship Id="rId46" Type="http://schemas.openxmlformats.org/officeDocument/2006/relationships/font" Target="fonts/Roboto-regular.fntdata"/><Relationship Id="rId45" Type="http://schemas.openxmlformats.org/officeDocument/2006/relationships/font" Target="fonts/Roboto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bold.fntdata"/><Relationship Id="rId50" Type="http://schemas.openxmlformats.org/officeDocument/2006/relationships/font" Target="fonts/RobotoLight-regular.fntdata"/><Relationship Id="rId53" Type="http://schemas.openxmlformats.org/officeDocument/2006/relationships/font" Target="fonts/RobotoLight-boldItalic.fntdata"/><Relationship Id="rId52" Type="http://schemas.openxmlformats.org/officeDocument/2006/relationships/font" Target="fonts/Roboto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347f84dd6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347f84dd6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347f84d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347f84d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347f84d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347f84d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347f84dd6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347f84dd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27b54be7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27b54be7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347f84dd6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347f84dd6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e320ab68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e320ab68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270167c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270167c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270167c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270167c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347f84dd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347f84dd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320ab68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320ab68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347f84dd6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e347f84dd6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347f84dd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347f84dd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364ad2dc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364ad2dc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364ad2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364ad2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347f84dd6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347f84dd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347f84dd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e347f84dd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347f84dd6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347f84dd6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347f84dd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347f84dd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347f84dd6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347f84dd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e347f84dd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e347f84dd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270167c5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270167c5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347f84dd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347f84dd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347f84dd6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e347f84dd6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347f84dd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347f84dd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e347f84dd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e347f84dd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3b1c5302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3b1c5302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270167c5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270167c5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270167c5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270167c5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347f84dd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347f84dd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347f84dd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347f84dd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347f84dd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347f84dd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270167c5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270167c5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60.png"/><Relationship Id="rId9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52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0" Type="http://schemas.openxmlformats.org/officeDocument/2006/relationships/image" Target="../media/image18.png"/><Relationship Id="rId9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00"/>
            <a:ext cx="914400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2119100"/>
            <a:ext cx="8520600" cy="9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Trabalho Final </a:t>
            </a: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de AED1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738250" y="3154325"/>
            <a:ext cx="19002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340300" y="3104000"/>
            <a:ext cx="2188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Ana Carvalho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Enzo Ribas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677700" y="2643175"/>
            <a:ext cx="31404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Código </a:t>
            </a: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</a:t>
            </a: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ompartilhado entre plataformas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Arquitetura </a:t>
            </a: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</a:t>
            </a: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solada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Suporte do VS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22"/>
          <p:cNvSpPr txBox="1"/>
          <p:nvPr>
            <p:ph type="title"/>
          </p:nvPr>
        </p:nvSpPr>
        <p:spPr>
          <a:xfrm>
            <a:off x="2207100" y="297100"/>
            <a:ext cx="472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20">
                <a:latin typeface="Roboto Light"/>
                <a:ea typeface="Roboto Light"/>
                <a:cs typeface="Roboto Light"/>
                <a:sym typeface="Roboto Light"/>
              </a:rPr>
              <a:t>C# Mobile Frameworks</a:t>
            </a:r>
            <a:endParaRPr sz="342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25662" l="6463" r="0" t="25808"/>
          <a:stretch/>
        </p:blipFill>
        <p:spPr>
          <a:xfrm>
            <a:off x="691400" y="1497000"/>
            <a:ext cx="3113001" cy="67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875" y="1138825"/>
            <a:ext cx="2478916" cy="13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425" y="1278038"/>
            <a:ext cx="1114922" cy="111496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4707525" y="2463925"/>
            <a:ext cx="3328200" cy="13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.NET MAUI é a evolução do Xamarin.Forms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Arquitetura </a:t>
            </a: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</a:t>
            </a: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nificada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Integração do VS e Hot Reload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Alto Desempenho e Eficiência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48" name="Google Shape;148;p22"/>
          <p:cNvGrpSpPr/>
          <p:nvPr/>
        </p:nvGrpSpPr>
        <p:grpSpPr>
          <a:xfrm>
            <a:off x="1111445" y="4147300"/>
            <a:ext cx="2272914" cy="572700"/>
            <a:chOff x="714245" y="2404500"/>
            <a:chExt cx="2272914" cy="572700"/>
          </a:xfrm>
        </p:grpSpPr>
        <p:pic>
          <p:nvPicPr>
            <p:cNvPr id="149" name="Google Shape;149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9062" y="2404500"/>
              <a:ext cx="488097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22"/>
            <p:cNvPicPr preferRelativeResize="0"/>
            <p:nvPr/>
          </p:nvPicPr>
          <p:blipFill rotWithShape="1">
            <a:blip r:embed="rId7">
              <a:alphaModFix/>
            </a:blip>
            <a:srcRect b="25620" l="34903" r="35997" t="24630"/>
            <a:stretch/>
          </p:blipFill>
          <p:spPr>
            <a:xfrm>
              <a:off x="1737497" y="2404501"/>
              <a:ext cx="595247" cy="5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245" y="2431828"/>
              <a:ext cx="920970" cy="51804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" name="Google Shape;152;p22"/>
          <p:cNvGrpSpPr/>
          <p:nvPr/>
        </p:nvGrpSpPr>
        <p:grpSpPr>
          <a:xfrm>
            <a:off x="4815120" y="4096005"/>
            <a:ext cx="3113014" cy="675283"/>
            <a:chOff x="5176670" y="4096005"/>
            <a:chExt cx="3113014" cy="675283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01587" y="4147300"/>
              <a:ext cx="488097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2"/>
            <p:cNvPicPr preferRelativeResize="0"/>
            <p:nvPr/>
          </p:nvPicPr>
          <p:blipFill rotWithShape="1">
            <a:blip r:embed="rId7">
              <a:alphaModFix/>
            </a:blip>
            <a:srcRect b="25620" l="34903" r="35997" t="24630"/>
            <a:stretch/>
          </p:blipFill>
          <p:spPr>
            <a:xfrm>
              <a:off x="6199922" y="4147301"/>
              <a:ext cx="595247" cy="57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76670" y="4174628"/>
              <a:ext cx="920970" cy="518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2"/>
            <p:cNvPicPr preferRelativeResize="0"/>
            <p:nvPr/>
          </p:nvPicPr>
          <p:blipFill rotWithShape="1">
            <a:blip r:embed="rId9">
              <a:alphaModFix/>
            </a:blip>
            <a:srcRect b="0" l="19814" r="25973" t="0"/>
            <a:stretch/>
          </p:blipFill>
          <p:spPr>
            <a:xfrm>
              <a:off x="7054325" y="4096005"/>
              <a:ext cx="488100" cy="6752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20">
                <a:latin typeface="Roboto Light"/>
                <a:ea typeface="Roboto Light"/>
                <a:cs typeface="Roboto Light"/>
                <a:sym typeface="Roboto Light"/>
              </a:rPr>
              <a:t>C# em jogos</a:t>
            </a:r>
            <a:endParaRPr sz="342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5266975" y="1517450"/>
            <a:ext cx="31404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Integração com a Unity</a:t>
            </a:r>
            <a:b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Desempenho</a:t>
            </a:r>
            <a:b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Comunidade Ativa</a:t>
            </a:r>
            <a:b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Ecossistema Rico de Ferramentas e Bibliotecas</a:t>
            </a:r>
            <a:b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Integração com o .NET Framework</a:t>
            </a:r>
            <a:endParaRPr sz="15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38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20">
                <a:latin typeface="Roboto Light"/>
                <a:ea typeface="Roboto Light"/>
                <a:cs typeface="Roboto Light"/>
                <a:sym typeface="Roboto Light"/>
              </a:rPr>
              <a:t>Motor de Jogos em C#</a:t>
            </a:r>
            <a:endParaRPr sz="342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875" y="2033026"/>
            <a:ext cx="4165926" cy="153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38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20">
                <a:latin typeface="Roboto Light"/>
                <a:ea typeface="Roboto Light"/>
                <a:cs typeface="Roboto Light"/>
                <a:sym typeface="Roboto Light"/>
              </a:rPr>
              <a:t>Grandes Títulos feitos em C#</a:t>
            </a:r>
            <a:endParaRPr sz="342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00" y="1262375"/>
            <a:ext cx="2600325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425" y="1262375"/>
            <a:ext cx="2315425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850" y="1262375"/>
            <a:ext cx="2704034" cy="347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36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As </a:t>
            </a: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IDE’s mais usadas para C#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b="0" l="20515" r="18516" t="0"/>
          <a:stretch/>
        </p:blipFill>
        <p:spPr>
          <a:xfrm>
            <a:off x="1173300" y="1704475"/>
            <a:ext cx="1692073" cy="173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038" y="1613788"/>
            <a:ext cx="1915924" cy="19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625" y="1725724"/>
            <a:ext cx="1692075" cy="16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6218813" y="3654675"/>
            <a:ext cx="18117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21">
                <a:latin typeface="Roboto Light"/>
                <a:ea typeface="Roboto Light"/>
                <a:cs typeface="Roboto Light"/>
                <a:sym typeface="Roboto Light"/>
              </a:rPr>
              <a:t>Visual Studio Code</a:t>
            </a:r>
            <a:endParaRPr sz="1521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666138" y="3654675"/>
            <a:ext cx="18117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21">
                <a:latin typeface="Roboto Light"/>
                <a:ea typeface="Roboto Light"/>
                <a:cs typeface="Roboto Light"/>
                <a:sym typeface="Roboto Light"/>
              </a:rPr>
              <a:t>Rider</a:t>
            </a:r>
            <a:endParaRPr sz="1521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1113463" y="3654675"/>
            <a:ext cx="18117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21">
                <a:latin typeface="Roboto Light"/>
                <a:ea typeface="Roboto Light"/>
                <a:cs typeface="Roboto Light"/>
                <a:sym typeface="Roboto Light"/>
              </a:rPr>
              <a:t>Microsoft </a:t>
            </a:r>
            <a:r>
              <a:rPr lang="pt-BR" sz="1521">
                <a:latin typeface="Roboto Light"/>
                <a:ea typeface="Roboto Light"/>
                <a:cs typeface="Roboto Light"/>
                <a:sym typeface="Roboto Light"/>
              </a:rPr>
              <a:t>Visual Studio</a:t>
            </a:r>
            <a:endParaRPr sz="1521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36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Precificação do Rider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388" y="1613788"/>
            <a:ext cx="1915924" cy="1915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909488" y="3688300"/>
            <a:ext cx="18117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21">
                <a:latin typeface="Roboto Light"/>
                <a:ea typeface="Roboto Light"/>
                <a:cs typeface="Roboto Light"/>
                <a:sym typeface="Roboto Light"/>
              </a:rPr>
              <a:t>Rider</a:t>
            </a:r>
            <a:endParaRPr sz="1521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150" y="1332475"/>
            <a:ext cx="5728451" cy="292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Compilad</a:t>
            </a:r>
            <a:r>
              <a:rPr lang="pt-BR"/>
              <a:t>ores</a:t>
            </a:r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20004" r="22378" t="0"/>
          <a:stretch/>
        </p:blipFill>
        <p:spPr>
          <a:xfrm>
            <a:off x="5624575" y="1962774"/>
            <a:ext cx="2458375" cy="135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050" y="1957287"/>
            <a:ext cx="2458373" cy="136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415" y="1650775"/>
            <a:ext cx="1659171" cy="197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1609675" y="285025"/>
            <a:ext cx="610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Estrutura Básica de um Programa em C#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3">
            <a:alphaModFix/>
          </a:blip>
          <a:srcRect b="7385" l="15240" r="1702" t="6637"/>
          <a:stretch/>
        </p:blipFill>
        <p:spPr>
          <a:xfrm>
            <a:off x="826125" y="933598"/>
            <a:ext cx="7491750" cy="37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7500" l="9563" r="2540" t="12371"/>
          <a:stretch/>
        </p:blipFill>
        <p:spPr>
          <a:xfrm>
            <a:off x="4760725" y="1757775"/>
            <a:ext cx="4213463" cy="2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4">
            <a:alphaModFix/>
          </a:blip>
          <a:srcRect b="8402" l="14669" r="1697" t="6643"/>
          <a:stretch/>
        </p:blipFill>
        <p:spPr>
          <a:xfrm>
            <a:off x="158363" y="1838437"/>
            <a:ext cx="4443974" cy="22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Estrutura Básica de um Programa </a:t>
            </a: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C# VS Java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8" name="Google Shape;218;p30"/>
          <p:cNvSpPr txBox="1"/>
          <p:nvPr>
            <p:ph type="title"/>
          </p:nvPr>
        </p:nvSpPr>
        <p:spPr>
          <a:xfrm>
            <a:off x="1909950" y="126895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C#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0"/>
          <p:cNvSpPr txBox="1"/>
          <p:nvPr>
            <p:ph type="title"/>
          </p:nvPr>
        </p:nvSpPr>
        <p:spPr>
          <a:xfrm>
            <a:off x="6469563" y="126895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Java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2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Variáveis em C#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 rotWithShape="1">
          <a:blip r:embed="rId3">
            <a:alphaModFix/>
          </a:blip>
          <a:srcRect b="8993" l="18367" r="0" t="25312"/>
          <a:stretch/>
        </p:blipFill>
        <p:spPr>
          <a:xfrm>
            <a:off x="1639852" y="890850"/>
            <a:ext cx="5864300" cy="39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4294967295" type="title"/>
          </p:nvPr>
        </p:nvSpPr>
        <p:spPr>
          <a:xfrm>
            <a:off x="1201325" y="610875"/>
            <a:ext cx="40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C# - (C SHARP)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50" y="1503125"/>
            <a:ext cx="4572000" cy="257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767775" y="2169425"/>
            <a:ext cx="3104100" cy="1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Lançamento: Junho de 2000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Origem: Estados Unidos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Variáveis</a:t>
            </a: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 C# VS Java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1" name="Google Shape;231;p32"/>
          <p:cNvSpPr txBox="1"/>
          <p:nvPr>
            <p:ph type="title"/>
          </p:nvPr>
        </p:nvSpPr>
        <p:spPr>
          <a:xfrm>
            <a:off x="1618988" y="1206925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C#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2"/>
          <p:cNvSpPr txBox="1"/>
          <p:nvPr>
            <p:ph type="title"/>
          </p:nvPr>
        </p:nvSpPr>
        <p:spPr>
          <a:xfrm>
            <a:off x="6191000" y="126895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Java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b="8993" l="18073" r="0" t="25312"/>
          <a:stretch/>
        </p:blipFill>
        <p:spPr>
          <a:xfrm>
            <a:off x="270700" y="1902913"/>
            <a:ext cx="3794150" cy="24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 rotWithShape="1">
          <a:blip r:embed="rId4">
            <a:alphaModFix/>
          </a:blip>
          <a:srcRect b="9592" l="0" r="0" t="0"/>
          <a:stretch/>
        </p:blipFill>
        <p:spPr>
          <a:xfrm>
            <a:off x="4324150" y="1902925"/>
            <a:ext cx="4508148" cy="24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2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Operadores Aritméticos C#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b="13051" l="2295" r="6263" t="2638"/>
          <a:stretch/>
        </p:blipFill>
        <p:spPr>
          <a:xfrm>
            <a:off x="1912661" y="1116825"/>
            <a:ext cx="5318675" cy="36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Operadores Aritméticos C# VS Java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" name="Google Shape;246;p34"/>
          <p:cNvSpPr txBox="1"/>
          <p:nvPr>
            <p:ph type="title"/>
          </p:nvPr>
        </p:nvSpPr>
        <p:spPr>
          <a:xfrm>
            <a:off x="1840925" y="126895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C#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4"/>
          <p:cNvSpPr txBox="1"/>
          <p:nvPr>
            <p:ph type="title"/>
          </p:nvPr>
        </p:nvSpPr>
        <p:spPr>
          <a:xfrm>
            <a:off x="6299288" y="1319075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Java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3">
            <a:alphaModFix/>
          </a:blip>
          <a:srcRect b="13051" l="2295" r="6263" t="2638"/>
          <a:stretch/>
        </p:blipFill>
        <p:spPr>
          <a:xfrm>
            <a:off x="190900" y="1808637"/>
            <a:ext cx="4240849" cy="28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67438"/>
            <a:ext cx="4305150" cy="29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11700" y="2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Caixa de Diálogo</a:t>
            </a: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 em C#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 rotWithShape="1">
          <a:blip r:embed="rId3">
            <a:alphaModFix/>
          </a:blip>
          <a:srcRect b="7338" l="0" r="0" t="0"/>
          <a:stretch/>
        </p:blipFill>
        <p:spPr>
          <a:xfrm>
            <a:off x="907963" y="947487"/>
            <a:ext cx="7328075" cy="32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Caixa de Diálogo em C#</a:t>
            </a: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 VS Java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1" name="Google Shape;261;p36"/>
          <p:cNvSpPr txBox="1"/>
          <p:nvPr>
            <p:ph type="title"/>
          </p:nvPr>
        </p:nvSpPr>
        <p:spPr>
          <a:xfrm>
            <a:off x="1840925" y="126895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C#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6"/>
          <p:cNvSpPr txBox="1"/>
          <p:nvPr>
            <p:ph type="title"/>
          </p:nvPr>
        </p:nvSpPr>
        <p:spPr>
          <a:xfrm>
            <a:off x="6299288" y="1319075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Java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887" y="1891785"/>
            <a:ext cx="4623288" cy="2910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91775"/>
            <a:ext cx="3897337" cy="2910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311700" y="2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Comando If Else em C#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375" y="1100325"/>
            <a:ext cx="6329250" cy="35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Comando If Else C# VS Java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6" name="Google Shape;276;p38"/>
          <p:cNvSpPr txBox="1"/>
          <p:nvPr>
            <p:ph type="title"/>
          </p:nvPr>
        </p:nvSpPr>
        <p:spPr>
          <a:xfrm>
            <a:off x="1870800" y="126895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C#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8"/>
          <p:cNvSpPr txBox="1"/>
          <p:nvPr>
            <p:ph type="title"/>
          </p:nvPr>
        </p:nvSpPr>
        <p:spPr>
          <a:xfrm>
            <a:off x="6442813" y="126895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Java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25" y="1779632"/>
            <a:ext cx="4370725" cy="2443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262" y="1779625"/>
            <a:ext cx="3967925" cy="23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311700" y="2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Comando For em C#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41" y="816025"/>
            <a:ext cx="6951124" cy="386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Comando For C# VS Java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91" name="Google Shape;291;p40"/>
          <p:cNvSpPr txBox="1"/>
          <p:nvPr>
            <p:ph type="title"/>
          </p:nvPr>
        </p:nvSpPr>
        <p:spPr>
          <a:xfrm>
            <a:off x="2052800" y="125410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C#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40"/>
          <p:cNvSpPr txBox="1"/>
          <p:nvPr>
            <p:ph type="title"/>
          </p:nvPr>
        </p:nvSpPr>
        <p:spPr>
          <a:xfrm>
            <a:off x="6550838" y="125410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Java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 rotWithShape="1">
          <a:blip r:embed="rId3">
            <a:alphaModFix/>
          </a:blip>
          <a:srcRect b="0" l="2836" r="6551" t="0"/>
          <a:stretch/>
        </p:blipFill>
        <p:spPr>
          <a:xfrm>
            <a:off x="147925" y="1892725"/>
            <a:ext cx="4643650" cy="28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357" y="1892725"/>
            <a:ext cx="4149943" cy="28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311700" y="2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Comando Switch em C#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 rotWithShape="1">
          <a:blip r:embed="rId3">
            <a:alphaModFix/>
          </a:blip>
          <a:srcRect b="14210" l="19294" r="4381" t="23923"/>
          <a:stretch/>
        </p:blipFill>
        <p:spPr>
          <a:xfrm>
            <a:off x="2409263" y="1067500"/>
            <a:ext cx="4325474" cy="35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450" y="1320513"/>
            <a:ext cx="3122100" cy="3122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76075" y="39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O Homem por trás do C#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871550" y="2479550"/>
            <a:ext cx="3239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Anders Hejlsberg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5314256" y="2950858"/>
            <a:ext cx="252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2199450" y="395275"/>
            <a:ext cx="47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Comando Switch C# VS Java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6" name="Google Shape;306;p42"/>
          <p:cNvSpPr txBox="1"/>
          <p:nvPr>
            <p:ph type="title"/>
          </p:nvPr>
        </p:nvSpPr>
        <p:spPr>
          <a:xfrm>
            <a:off x="1778825" y="111485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C#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2"/>
          <p:cNvSpPr txBox="1"/>
          <p:nvPr>
            <p:ph type="title"/>
          </p:nvPr>
        </p:nvSpPr>
        <p:spPr>
          <a:xfrm>
            <a:off x="6261263" y="1114850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Java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42"/>
          <p:cNvPicPr preferRelativeResize="0"/>
          <p:nvPr/>
        </p:nvPicPr>
        <p:blipFill rotWithShape="1">
          <a:blip r:embed="rId3">
            <a:alphaModFix/>
          </a:blip>
          <a:srcRect b="14210" l="19294" r="4381" t="23923"/>
          <a:stretch/>
        </p:blipFill>
        <p:spPr>
          <a:xfrm>
            <a:off x="311700" y="1533050"/>
            <a:ext cx="4066550" cy="32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 rotWithShape="1">
          <a:blip r:embed="rId4">
            <a:alphaModFix/>
          </a:blip>
          <a:srcRect b="6557" l="21235" r="0" t="37868"/>
          <a:stretch/>
        </p:blipFill>
        <p:spPr>
          <a:xfrm>
            <a:off x="4627774" y="1533050"/>
            <a:ext cx="4291990" cy="316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311700" y="24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Comando Vetor em C#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5" name="Google Shape;315;p43"/>
          <p:cNvPicPr preferRelativeResize="0"/>
          <p:nvPr/>
        </p:nvPicPr>
        <p:blipFill rotWithShape="1">
          <a:blip r:embed="rId3">
            <a:alphaModFix/>
          </a:blip>
          <a:srcRect b="6911" l="11344" r="8140" t="20870"/>
          <a:stretch/>
        </p:blipFill>
        <p:spPr>
          <a:xfrm>
            <a:off x="2263575" y="885675"/>
            <a:ext cx="4616825" cy="37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4"/>
          <p:cNvSpPr txBox="1"/>
          <p:nvPr>
            <p:ph type="title"/>
          </p:nvPr>
        </p:nvSpPr>
        <p:spPr>
          <a:xfrm>
            <a:off x="2207100" y="265950"/>
            <a:ext cx="472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Comando Vetor C# VS Java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1" name="Google Shape;321;p44"/>
          <p:cNvSpPr txBox="1"/>
          <p:nvPr>
            <p:ph type="title"/>
          </p:nvPr>
        </p:nvSpPr>
        <p:spPr>
          <a:xfrm>
            <a:off x="1727850" y="893425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C#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4"/>
          <p:cNvSpPr txBox="1"/>
          <p:nvPr>
            <p:ph type="title"/>
          </p:nvPr>
        </p:nvSpPr>
        <p:spPr>
          <a:xfrm>
            <a:off x="6399350" y="893425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Java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44"/>
          <p:cNvPicPr preferRelativeResize="0"/>
          <p:nvPr/>
        </p:nvPicPr>
        <p:blipFill rotWithShape="1">
          <a:blip r:embed="rId3">
            <a:alphaModFix/>
          </a:blip>
          <a:srcRect b="6911" l="11344" r="8140" t="20870"/>
          <a:stretch/>
        </p:blipFill>
        <p:spPr>
          <a:xfrm>
            <a:off x="59700" y="1233350"/>
            <a:ext cx="4374951" cy="357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4"/>
          <p:cNvPicPr preferRelativeResize="0"/>
          <p:nvPr/>
        </p:nvPicPr>
        <p:blipFill rotWithShape="1">
          <a:blip r:embed="rId4">
            <a:alphaModFix/>
          </a:blip>
          <a:srcRect b="12033" l="15433" r="0" t="23545"/>
          <a:stretch/>
        </p:blipFill>
        <p:spPr>
          <a:xfrm>
            <a:off x="4667550" y="1342775"/>
            <a:ext cx="4303725" cy="34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1937525" y="234750"/>
            <a:ext cx="5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Exercício 07 Conteúdo 06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30" name="Google Shape;330;p45"/>
          <p:cNvPicPr preferRelativeResize="0"/>
          <p:nvPr/>
        </p:nvPicPr>
        <p:blipFill rotWithShape="1">
          <a:blip r:embed="rId3">
            <a:alphaModFix/>
          </a:blip>
          <a:srcRect b="2725" l="8018" r="13825" t="1305"/>
          <a:stretch/>
        </p:blipFill>
        <p:spPr>
          <a:xfrm>
            <a:off x="590250" y="1314125"/>
            <a:ext cx="3356975" cy="35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900" y="1357675"/>
            <a:ext cx="4533475" cy="34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5"/>
          <p:cNvSpPr txBox="1"/>
          <p:nvPr>
            <p:ph type="title"/>
          </p:nvPr>
        </p:nvSpPr>
        <p:spPr>
          <a:xfrm>
            <a:off x="1727850" y="893425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C#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5"/>
          <p:cNvSpPr txBox="1"/>
          <p:nvPr>
            <p:ph type="title"/>
          </p:nvPr>
        </p:nvSpPr>
        <p:spPr>
          <a:xfrm>
            <a:off x="6399350" y="893425"/>
            <a:ext cx="94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620">
                <a:latin typeface="Roboto"/>
                <a:ea typeface="Roboto"/>
                <a:cs typeface="Roboto"/>
                <a:sym typeface="Roboto"/>
              </a:rPr>
              <a:t>Java</a:t>
            </a:r>
            <a:endParaRPr b="1" sz="162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3959700" y="594250"/>
            <a:ext cx="12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Fontes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1050075" y="1845275"/>
            <a:ext cx="35220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E8E8E8"/>
                </a:solidFill>
                <a:highlight>
                  <a:srgbClr val="1F1F1F"/>
                </a:highlight>
                <a:latin typeface="Roboto Medium"/>
                <a:ea typeface="Roboto Medium"/>
                <a:cs typeface="Roboto Medium"/>
                <a:sym typeface="Roboto Medium"/>
              </a:rPr>
              <a:t>TechTudo </a:t>
            </a:r>
            <a:endParaRPr sz="2200">
              <a:solidFill>
                <a:srgbClr val="E8E8E8"/>
              </a:solidFill>
              <a:highlight>
                <a:srgbClr val="1F1F1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E8E8E8"/>
                </a:solidFill>
                <a:highlight>
                  <a:srgbClr val="1F1F1F"/>
                </a:highlight>
                <a:latin typeface="Roboto Medium"/>
                <a:ea typeface="Roboto Medium"/>
                <a:cs typeface="Roboto Medium"/>
                <a:sym typeface="Roboto Medium"/>
              </a:rPr>
              <a:t>Microsoft Learn </a:t>
            </a:r>
            <a:endParaRPr sz="2200">
              <a:solidFill>
                <a:srgbClr val="E8E8E8"/>
              </a:solidFill>
              <a:highlight>
                <a:srgbClr val="1F1F1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E8E8E8"/>
                </a:solidFill>
                <a:highlight>
                  <a:srgbClr val="1F1F1F"/>
                </a:highlight>
                <a:latin typeface="Roboto Medium"/>
                <a:ea typeface="Roboto Medium"/>
                <a:cs typeface="Roboto Medium"/>
                <a:sym typeface="Roboto Medium"/>
              </a:rPr>
              <a:t>Gizmodo</a:t>
            </a:r>
            <a:endParaRPr sz="2200">
              <a:solidFill>
                <a:srgbClr val="E8E8E8"/>
              </a:solidFill>
              <a:highlight>
                <a:srgbClr val="1F1F1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E8E8E8"/>
                </a:solidFill>
                <a:highlight>
                  <a:srgbClr val="1F1F1F"/>
                </a:highlight>
                <a:latin typeface="Roboto Medium"/>
                <a:ea typeface="Roboto Medium"/>
                <a:cs typeface="Roboto Medium"/>
                <a:sym typeface="Roboto Medium"/>
              </a:rPr>
              <a:t>TechTarget </a:t>
            </a:r>
            <a:endParaRPr sz="2200">
              <a:solidFill>
                <a:srgbClr val="E8E8E8"/>
              </a:solidFill>
              <a:highlight>
                <a:srgbClr val="1F1F1F"/>
              </a:highlight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976" y="1795495"/>
            <a:ext cx="3058500" cy="20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86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 Light"/>
                <a:ea typeface="Roboto Light"/>
                <a:cs typeface="Roboto Light"/>
                <a:sym typeface="Roboto Light"/>
              </a:rPr>
              <a:t>Linha do Tempo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8" name="Google Shape;78;p16"/>
          <p:cNvCxnSpPr/>
          <p:nvPr/>
        </p:nvCxnSpPr>
        <p:spPr>
          <a:xfrm flipH="1" rot="10800000">
            <a:off x="1053325" y="2463225"/>
            <a:ext cx="75801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6"/>
          <p:cNvSpPr/>
          <p:nvPr/>
        </p:nvSpPr>
        <p:spPr>
          <a:xfrm>
            <a:off x="8563320" y="2416600"/>
            <a:ext cx="167400" cy="930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6"/>
          <p:cNvGrpSpPr/>
          <p:nvPr/>
        </p:nvGrpSpPr>
        <p:grpSpPr>
          <a:xfrm>
            <a:off x="582700" y="2123013"/>
            <a:ext cx="1395600" cy="1075813"/>
            <a:chOff x="642900" y="1739613"/>
            <a:chExt cx="1395600" cy="1075813"/>
          </a:xfrm>
        </p:grpSpPr>
        <p:sp>
          <p:nvSpPr>
            <p:cNvPr id="81" name="Google Shape;81;p16"/>
            <p:cNvSpPr txBox="1"/>
            <p:nvPr/>
          </p:nvSpPr>
          <p:spPr>
            <a:xfrm>
              <a:off x="642900" y="2552925"/>
              <a:ext cx="13956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1999-2004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999300" y="1739613"/>
              <a:ext cx="682800" cy="700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" name="Google Shape;83;p16"/>
            <p:cNvPicPr preferRelativeResize="0"/>
            <p:nvPr/>
          </p:nvPicPr>
          <p:blipFill rotWithShape="1">
            <a:blip r:embed="rId3">
              <a:alphaModFix/>
            </a:blip>
            <a:srcRect b="15079" l="17747" r="17266" t="14883"/>
            <a:stretch/>
          </p:blipFill>
          <p:spPr>
            <a:xfrm>
              <a:off x="1113513" y="1844850"/>
              <a:ext cx="454375" cy="489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84;p16"/>
          <p:cNvGrpSpPr/>
          <p:nvPr/>
        </p:nvGrpSpPr>
        <p:grpSpPr>
          <a:xfrm>
            <a:off x="2646299" y="2122900"/>
            <a:ext cx="1344900" cy="1076038"/>
            <a:chOff x="6043016" y="2072663"/>
            <a:chExt cx="1344900" cy="1076038"/>
          </a:xfrm>
        </p:grpSpPr>
        <p:sp>
          <p:nvSpPr>
            <p:cNvPr id="85" name="Google Shape;85;p16"/>
            <p:cNvSpPr txBox="1"/>
            <p:nvPr/>
          </p:nvSpPr>
          <p:spPr>
            <a:xfrm>
              <a:off x="6043016" y="2886200"/>
              <a:ext cx="13449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2005-2012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6339588" y="2072663"/>
              <a:ext cx="682800" cy="700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99962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" name="Google Shape;8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4087" y="2115875"/>
              <a:ext cx="613800" cy="613800"/>
            </a:xfrm>
            <a:prstGeom prst="ellipse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6"/>
          <p:cNvGrpSpPr/>
          <p:nvPr/>
        </p:nvGrpSpPr>
        <p:grpSpPr>
          <a:xfrm>
            <a:off x="7017350" y="2140600"/>
            <a:ext cx="1344900" cy="1040638"/>
            <a:chOff x="7257513" y="2043213"/>
            <a:chExt cx="1344900" cy="1040638"/>
          </a:xfrm>
        </p:grpSpPr>
        <p:sp>
          <p:nvSpPr>
            <p:cNvPr id="89" name="Google Shape;89;p16"/>
            <p:cNvSpPr txBox="1"/>
            <p:nvPr/>
          </p:nvSpPr>
          <p:spPr>
            <a:xfrm>
              <a:off x="7257513" y="2821350"/>
              <a:ext cx="13449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2020-2024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7588550" y="2043213"/>
              <a:ext cx="682800" cy="700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16"/>
          <p:cNvGrpSpPr/>
          <p:nvPr/>
        </p:nvGrpSpPr>
        <p:grpSpPr>
          <a:xfrm>
            <a:off x="4915638" y="2122900"/>
            <a:ext cx="1344900" cy="1040638"/>
            <a:chOff x="7257513" y="2043213"/>
            <a:chExt cx="1344900" cy="1040638"/>
          </a:xfrm>
        </p:grpSpPr>
        <p:sp>
          <p:nvSpPr>
            <p:cNvPr id="92" name="Google Shape;92;p16"/>
            <p:cNvSpPr txBox="1"/>
            <p:nvPr/>
          </p:nvSpPr>
          <p:spPr>
            <a:xfrm>
              <a:off x="7257513" y="2821350"/>
              <a:ext cx="1344900" cy="26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2015-2018</a:t>
              </a:r>
              <a:endParaRPr sz="1800">
                <a:solidFill>
                  <a:schemeClr val="dk1"/>
                </a:solidFill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7588550" y="2043213"/>
              <a:ext cx="682800" cy="7002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4014" y="2227326"/>
            <a:ext cx="531575" cy="5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2513" y="2202388"/>
            <a:ext cx="591175" cy="5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91440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3822450" y="1655550"/>
            <a:ext cx="6077400" cy="18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5620">
                <a:latin typeface="Roboto"/>
                <a:ea typeface="Roboto"/>
                <a:cs typeface="Roboto"/>
                <a:sym typeface="Roboto"/>
              </a:rPr>
              <a:t>Aplicações</a:t>
            </a:r>
            <a:endParaRPr b="1" sz="562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5620">
                <a:latin typeface="Roboto"/>
                <a:ea typeface="Roboto"/>
                <a:cs typeface="Roboto"/>
                <a:sym typeface="Roboto"/>
              </a:rPr>
              <a:t>do C#</a:t>
            </a:r>
            <a:endParaRPr sz="5620"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20">
                <a:latin typeface="Roboto Light"/>
                <a:ea typeface="Roboto Light"/>
                <a:cs typeface="Roboto Light"/>
                <a:sym typeface="Roboto Light"/>
              </a:rPr>
              <a:t>C# em Web</a:t>
            </a:r>
            <a:endParaRPr sz="342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128" y="921125"/>
            <a:ext cx="2122969" cy="15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213" y="1109304"/>
            <a:ext cx="1623374" cy="12229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799413" y="2467625"/>
            <a:ext cx="31404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Funciona apenas no Windows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Bom, mas menos otimizado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2207100" y="297100"/>
            <a:ext cx="472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20">
                <a:latin typeface="Roboto Light"/>
                <a:ea typeface="Roboto Light"/>
                <a:cs typeface="Roboto Light"/>
                <a:sym typeface="Roboto Light"/>
              </a:rPr>
              <a:t>C# Web Frameworks</a:t>
            </a:r>
            <a:endParaRPr sz="342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5023100" y="2467625"/>
            <a:ext cx="35376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Multiplataforma: Windows, macOS e Linux.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Melhor Otimização e Desempenho</a:t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799413" y="3609150"/>
            <a:ext cx="31404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Ideal para aplicações já existentes em ambientes Windows</a:t>
            </a:r>
            <a:endParaRPr sz="1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5221700" y="3546700"/>
            <a:ext cx="31404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Ideal para novas aplicações </a:t>
            </a:r>
            <a:r>
              <a:rPr lang="pt-BR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multiplataforma</a:t>
            </a:r>
            <a:r>
              <a:rPr lang="pt-BR" sz="19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e escaláveis.</a:t>
            </a:r>
            <a:endParaRPr sz="19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2207100" y="297100"/>
            <a:ext cx="472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20">
                <a:latin typeface="Roboto Light"/>
                <a:ea typeface="Roboto Light"/>
                <a:cs typeface="Roboto Light"/>
                <a:sym typeface="Roboto Light"/>
              </a:rPr>
              <a:t>Exemplos de Uso</a:t>
            </a:r>
            <a:endParaRPr sz="342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125" y="2006041"/>
            <a:ext cx="2122976" cy="55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32030" l="0" r="0" t="30400"/>
          <a:stretch/>
        </p:blipFill>
        <p:spPr>
          <a:xfrm>
            <a:off x="1282525" y="4137475"/>
            <a:ext cx="2174177" cy="4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124" y="3013835"/>
            <a:ext cx="2122977" cy="53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8626" y="929516"/>
            <a:ext cx="1501971" cy="1131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7645" y="1062650"/>
            <a:ext cx="1148515" cy="865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8">
            <a:alphaModFix/>
          </a:blip>
          <a:srcRect b="31779" l="23132" r="22308" t="34185"/>
          <a:stretch/>
        </p:blipFill>
        <p:spPr>
          <a:xfrm>
            <a:off x="5627600" y="2839575"/>
            <a:ext cx="2364425" cy="8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80215" y="3766978"/>
            <a:ext cx="1623350" cy="829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95038" y="2120724"/>
            <a:ext cx="279373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420">
                <a:latin typeface="Roboto Light"/>
                <a:ea typeface="Roboto Light"/>
                <a:cs typeface="Roboto Light"/>
                <a:sym typeface="Roboto Light"/>
              </a:rPr>
              <a:t>C# em Mobile</a:t>
            </a:r>
            <a:endParaRPr sz="342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